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0" r:id="rId1"/>
  </p:sldMasterIdLst>
  <p:notesMasterIdLst>
    <p:notesMasterId r:id="rId25"/>
  </p:notesMasterIdLst>
  <p:sldIdLst>
    <p:sldId id="256" r:id="rId2"/>
    <p:sldId id="258" r:id="rId3"/>
    <p:sldId id="267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5" r:id="rId12"/>
    <p:sldId id="269" r:id="rId13"/>
    <p:sldId id="270" r:id="rId14"/>
    <p:sldId id="266" r:id="rId15"/>
    <p:sldId id="271" r:id="rId16"/>
    <p:sldId id="272" r:id="rId17"/>
    <p:sldId id="273" r:id="rId18"/>
    <p:sldId id="274" r:id="rId19"/>
    <p:sldId id="275" r:id="rId20"/>
    <p:sldId id="277" r:id="rId21"/>
    <p:sldId id="281" r:id="rId22"/>
    <p:sldId id="279" r:id="rId23"/>
    <p:sldId id="28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/>
    <p:restoredTop sz="56220"/>
  </p:normalViewPr>
  <p:slideViewPr>
    <p:cSldViewPr snapToGrid="0">
      <p:cViewPr varScale="1">
        <p:scale>
          <a:sx n="54" d="100"/>
          <a:sy n="54" d="100"/>
        </p:scale>
        <p:origin x="536" y="192"/>
      </p:cViewPr>
      <p:guideLst/>
    </p:cSldViewPr>
  </p:slideViewPr>
  <p:notesTextViewPr>
    <p:cViewPr>
      <p:scale>
        <a:sx n="120" d="100"/>
        <a:sy n="1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5F892F-EC05-FC45-A4D3-1AE98C7C04B3}" type="datetimeFigureOut">
              <a:rPr lang="en-US" smtClean="0"/>
              <a:t>4/30/24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D27B-165E-6A49-9369-59E826943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941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Has anyone seen this equation before?</a:t>
            </a:r>
          </a:p>
          <a:p>
            <a:pPr marL="171450" indent="-171450">
              <a:buFontTx/>
              <a:buChar char="-"/>
            </a:pPr>
            <a:r>
              <a:rPr lang="en-US" dirty="0"/>
              <a:t>Standard recursive formula (“logistics map”)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X goes from zero to one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 is the rate of change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Treat like population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D27B-165E-6A49-9369-59E826943E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96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Interesting case at r = 3.843</a:t>
            </a:r>
          </a:p>
          <a:p>
            <a:pPr marL="171450" indent="-171450">
              <a:buFontTx/>
              <a:buChar char="-"/>
            </a:pPr>
            <a:r>
              <a:rPr lang="en-US" dirty="0"/>
              <a:t>Momentary stability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D27B-165E-6A49-9369-59E826943E8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28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2 eq positions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D27B-165E-6A49-9369-59E826943E8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8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 can be negative </a:t>
            </a:r>
          </a:p>
          <a:p>
            <a:pPr marL="171450" indent="-171450">
              <a:buFontTx/>
              <a:buChar char="-"/>
            </a:pPr>
            <a:r>
              <a:rPr lang="en-US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Negative when a system switches to a new behavior with half the period of the original system</a:t>
            </a:r>
          </a:p>
          <a:p>
            <a:pPr marL="171450" indent="-171450">
              <a:buFontTx/>
              <a:buChar char="-"/>
            </a:pPr>
            <a:r>
              <a:rPr lang="en-US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Period halving bifurcation leads to order, period doubling bifurcation leads to chaos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D27B-165E-6A49-9369-59E826943E8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171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New recursive equation of interest</a:t>
            </a:r>
          </a:p>
          <a:p>
            <a:pPr marL="171450" indent="-171450">
              <a:buFontTx/>
              <a:buChar char="-"/>
            </a:pPr>
            <a:r>
              <a:rPr lang="en-US" dirty="0"/>
              <a:t>C is any number on the complex plane</a:t>
            </a:r>
          </a:p>
          <a:p>
            <a:pPr marL="171450" indent="-171450">
              <a:buFontTx/>
              <a:buChar char="-"/>
            </a:pPr>
            <a:r>
              <a:rPr lang="en-US" dirty="0"/>
              <a:t>A number is part of the set if the recursion does not lead to infinity/ negative infinity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D27B-165E-6A49-9369-59E826943E8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720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Same bifurcation patterns appear with same Feigenbaum constant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D27B-165E-6A49-9369-59E826943E8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5416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Created complex plane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Used lattice code from class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Assigned each pixel to a complex number</a:t>
            </a:r>
          </a:p>
          <a:p>
            <a:pPr marL="171450" indent="-171450">
              <a:buFontTx/>
              <a:buChar char="-"/>
            </a:pPr>
            <a:r>
              <a:rPr lang="en-US" dirty="0"/>
              <a:t>Few iterations needed for equation to blow up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Check if real part of number is too large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If number does not blow up, change assigned pixel 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D27B-165E-6A49-9369-59E826943E8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14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1000x1000 pixels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X axis from -2 to 0.75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Y axis from -1.375 to 1.375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D27B-165E-6A49-9369-59E826943E8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7625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D27B-165E-6A49-9369-59E826943E8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281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D27B-165E-6A49-9369-59E826943E8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082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Bifurcation theory can be applied to all of these</a:t>
            </a:r>
          </a:p>
          <a:p>
            <a:pPr marL="171450" indent="-171450">
              <a:buFontTx/>
              <a:buChar char="-"/>
            </a:pPr>
            <a:r>
              <a:rPr lang="en-US" dirty="0"/>
              <a:t>Any small parameter change can lead to vastly different conclusion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D27B-165E-6A49-9369-59E826943E8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27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Very simple</a:t>
            </a:r>
          </a:p>
          <a:p>
            <a:pPr marL="171450" indent="-171450">
              <a:buFontTx/>
              <a:buChar char="-"/>
            </a:pPr>
            <a:r>
              <a:rPr lang="en-US" dirty="0"/>
              <a:t>Choose r and </a:t>
            </a:r>
            <a:r>
              <a:rPr lang="en-US" dirty="0" err="1"/>
              <a:t>x_n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Ran multiple times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D27B-165E-6A49-9369-59E826943E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86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Plot x values after each recursion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only get one equilibrium 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D27B-165E-6A49-9369-59E826943E8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11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Our equilibrium position is not dependent on initial x condition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Only r changes equilibrium position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if we keep raising 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D27B-165E-6A49-9369-59E826943E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09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Raising r leads to more equilibrium position and more spacing between eq positions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D27B-165E-6A49-9369-59E826943E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289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Higher r leads to more equilibrium positions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D27B-165E-6A49-9369-59E826943E8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837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Higher r leads to more equilibrium positions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More chaotic behavior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D27B-165E-6A49-9369-59E826943E8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53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Modify original</a:t>
            </a:r>
          </a:p>
          <a:p>
            <a:pPr marL="171450" indent="-171450">
              <a:buFontTx/>
              <a:buChar char="-"/>
            </a:pPr>
            <a:r>
              <a:rPr lang="en-US" dirty="0"/>
              <a:t>Set r on x axis, remove first 50% of values to find eq positions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D27B-165E-6A49-9369-59E826943E8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89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 can see how 2 eq positions appear around 3, 4 appear around 3.45, 8 appear around 3.57, and so on</a:t>
            </a:r>
          </a:p>
          <a:p>
            <a:pPr marL="171450" indent="-171450">
              <a:buFontTx/>
              <a:buChar char="-"/>
            </a:pPr>
            <a:r>
              <a:rPr lang="en-US" dirty="0"/>
              <a:t>4 is the max, as once x hits one or zero, the equation nullifies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These are defined as bifurcations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Each previous bifurcation is 4.669 times the length of the current bifurcation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4.669 is the Feigenbaum constant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Fundamental constant of nature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D27B-165E-6A49-9369-59E826943E8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510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739F-BE1A-E84B-9686-FBA250E88912}" type="datetimeFigureOut">
              <a:rPr lang="en-US" smtClean="0"/>
              <a:t>4/30/24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077B4-2024-984B-A069-E23370CDF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33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739F-BE1A-E84B-9686-FBA250E88912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077B4-2024-984B-A069-E23370CDF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79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739F-BE1A-E84B-9686-FBA250E88912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077B4-2024-984B-A069-E23370CDF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320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739F-BE1A-E84B-9686-FBA250E88912}" type="datetimeFigureOut">
              <a:rPr lang="en-US" smtClean="0"/>
              <a:t>4/30/24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077B4-2024-984B-A069-E23370CDF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76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739F-BE1A-E84B-9686-FBA250E88912}" type="datetimeFigureOut">
              <a:rPr lang="en-US" smtClean="0"/>
              <a:t>4/30/24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077B4-2024-984B-A069-E23370CDF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9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739F-BE1A-E84B-9686-FBA250E88912}" type="datetimeFigureOut">
              <a:rPr lang="en-US" smtClean="0"/>
              <a:t>4/30/24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077B4-2024-984B-A069-E23370CDF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36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739F-BE1A-E84B-9686-FBA250E88912}" type="datetimeFigureOut">
              <a:rPr lang="en-US" smtClean="0"/>
              <a:t>4/30/24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077B4-2024-984B-A069-E23370CDF11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55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739F-BE1A-E84B-9686-FBA250E88912}" type="datetimeFigureOut">
              <a:rPr lang="en-US" smtClean="0"/>
              <a:t>4/30/24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077B4-2024-984B-A069-E23370CDF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490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739F-BE1A-E84B-9686-FBA250E88912}" type="datetimeFigureOut">
              <a:rPr lang="en-US" smtClean="0"/>
              <a:t>4/30/24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077B4-2024-984B-A069-E23370CDF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45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739F-BE1A-E84B-9686-FBA250E88912}" type="datetimeFigureOut">
              <a:rPr lang="en-US" smtClean="0"/>
              <a:t>4/30/24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077B4-2024-984B-A069-E23370CDF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716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CBA2739F-BE1A-E84B-9686-FBA250E88912}" type="datetimeFigureOut">
              <a:rPr lang="en-US" smtClean="0"/>
              <a:t>4/30/24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077B4-2024-984B-A069-E23370CDF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919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CBA2739F-BE1A-E84B-9686-FBA250E88912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9A0077B4-2024-984B-A069-E23370CDF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337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cbi.nlm.nih.gov/pmc/articles/PMC4528647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7DBA8-940F-C400-2984-C49ECC51AC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8590" y="988741"/>
            <a:ext cx="5888754" cy="4880518"/>
          </a:xfrm>
          <a:noFill/>
          <a:ln>
            <a:noFill/>
          </a:ln>
        </p:spPr>
        <p:txBody>
          <a:bodyPr wrap="square">
            <a:normAutofit/>
          </a:bodyPr>
          <a:lstStyle/>
          <a:p>
            <a:pPr algn="l"/>
            <a:r>
              <a:rPr lang="en-US" sz="4800">
                <a:solidFill>
                  <a:schemeClr val="tx1"/>
                </a:solidFill>
              </a:rPr>
              <a:t>Bifurcation Theory, Recursion, and the Mandelbrot Set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5BD17F-C95C-40ED-8D04-03295D46F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03DEB5-0B19-4F8E-84E2-00F5861C96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321564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69A2E7-99C3-89DD-791A-2040EB7636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7700" y="2007220"/>
            <a:ext cx="2357553" cy="2843560"/>
          </a:xfrm>
        </p:spPr>
        <p:txBody>
          <a:bodyPr anchor="ctr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Alessandro Bressani</a:t>
            </a:r>
          </a:p>
        </p:txBody>
      </p:sp>
    </p:spTree>
    <p:extLst>
      <p:ext uri="{BB962C8B-B14F-4D97-AF65-F5344CB8AC3E}">
        <p14:creationId xmlns:p14="http://schemas.microsoft.com/office/powerpoint/2010/main" val="508301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9A098-A4DD-F952-A892-16E483C15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BDE46E4-B0E4-9CC6-4CBB-D1D330751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911" t="22570" r="53429" b="12682"/>
          <a:stretch/>
        </p:blipFill>
        <p:spPr>
          <a:xfrm>
            <a:off x="3665763" y="2208130"/>
            <a:ext cx="4860473" cy="4610636"/>
          </a:xfrm>
        </p:spPr>
      </p:pic>
    </p:spTree>
    <p:extLst>
      <p:ext uri="{BB962C8B-B14F-4D97-AF65-F5344CB8AC3E}">
        <p14:creationId xmlns:p14="http://schemas.microsoft.com/office/powerpoint/2010/main" val="2828471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B539203-7017-6AD0-B974-201A620E92C1}"/>
              </a:ext>
            </a:extLst>
          </p:cNvPr>
          <p:cNvSpPr txBox="1">
            <a:spLocks/>
          </p:cNvSpPr>
          <p:nvPr/>
        </p:nvSpPr>
        <p:spPr bwMode="black">
          <a:xfrm>
            <a:off x="2231135" y="266389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Equilibrium Position vs R</a:t>
            </a:r>
          </a:p>
        </p:txBody>
      </p:sp>
      <p:pic>
        <p:nvPicPr>
          <p:cNvPr id="29" name="Content Placeholder 28" descr="A graph with a line drawn on it&#10;&#10;Description automatically generated">
            <a:extLst>
              <a:ext uri="{FF2B5EF4-FFF2-40B4-BE49-F238E27FC236}">
                <a16:creationId xmlns:a16="http://schemas.microsoft.com/office/drawing/2014/main" id="{F9A756E2-139D-058C-5894-6411EB3C8D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36246" y="1609498"/>
            <a:ext cx="6727068" cy="5045302"/>
          </a:xfrm>
        </p:spPr>
      </p:pic>
    </p:spTree>
    <p:extLst>
      <p:ext uri="{BB962C8B-B14F-4D97-AF65-F5344CB8AC3E}">
        <p14:creationId xmlns:p14="http://schemas.microsoft.com/office/powerpoint/2010/main" val="658858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B539203-7017-6AD0-B974-201A620E92C1}"/>
              </a:ext>
            </a:extLst>
          </p:cNvPr>
          <p:cNvSpPr txBox="1">
            <a:spLocks/>
          </p:cNvSpPr>
          <p:nvPr/>
        </p:nvSpPr>
        <p:spPr bwMode="black">
          <a:xfrm>
            <a:off x="2231135" y="266389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R = 3.843</a:t>
            </a:r>
          </a:p>
        </p:txBody>
      </p:sp>
      <p:pic>
        <p:nvPicPr>
          <p:cNvPr id="29" name="Content Placeholder 28" descr="A graph with a line drawn on it&#10;&#10;Description automatically generated">
            <a:extLst>
              <a:ext uri="{FF2B5EF4-FFF2-40B4-BE49-F238E27FC236}">
                <a16:creationId xmlns:a16="http://schemas.microsoft.com/office/drawing/2014/main" id="{F9A756E2-139D-058C-5894-6411EB3C8D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36246" y="1609498"/>
            <a:ext cx="6727068" cy="5045302"/>
          </a:xfr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5" name="Donut 4">
            <a:extLst>
              <a:ext uri="{FF2B5EF4-FFF2-40B4-BE49-F238E27FC236}">
                <a16:creationId xmlns:a16="http://schemas.microsoft.com/office/drawing/2014/main" id="{CEADA1A6-3767-471B-4786-AF87D949A115}"/>
              </a:ext>
            </a:extLst>
          </p:cNvPr>
          <p:cNvSpPr/>
          <p:nvPr/>
        </p:nvSpPr>
        <p:spPr>
          <a:xfrm>
            <a:off x="8665030" y="1934027"/>
            <a:ext cx="333828" cy="4122057"/>
          </a:xfrm>
          <a:prstGeom prst="donu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3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B539203-7017-6AD0-B974-201A620E92C1}"/>
              </a:ext>
            </a:extLst>
          </p:cNvPr>
          <p:cNvSpPr txBox="1">
            <a:spLocks/>
          </p:cNvSpPr>
          <p:nvPr/>
        </p:nvSpPr>
        <p:spPr bwMode="black">
          <a:xfrm>
            <a:off x="2231135" y="266389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R = 3.843</a:t>
            </a:r>
          </a:p>
        </p:txBody>
      </p:sp>
      <p:pic>
        <p:nvPicPr>
          <p:cNvPr id="6" name="Content Placeholder 5" descr="A graph with blue lines&#10;&#10;Description automatically generated">
            <a:extLst>
              <a:ext uri="{FF2B5EF4-FFF2-40B4-BE49-F238E27FC236}">
                <a16:creationId xmlns:a16="http://schemas.microsoft.com/office/drawing/2014/main" id="{7B654FA1-A338-D39E-F9AF-505C7168E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81665" y="1571709"/>
            <a:ext cx="6828668" cy="5121502"/>
          </a:xfrm>
        </p:spPr>
      </p:pic>
    </p:spTree>
    <p:extLst>
      <p:ext uri="{BB962C8B-B14F-4D97-AF65-F5344CB8AC3E}">
        <p14:creationId xmlns:p14="http://schemas.microsoft.com/office/powerpoint/2010/main" val="871831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B539203-7017-6AD0-B974-201A620E92C1}"/>
              </a:ext>
            </a:extLst>
          </p:cNvPr>
          <p:cNvSpPr txBox="1">
            <a:spLocks/>
          </p:cNvSpPr>
          <p:nvPr/>
        </p:nvSpPr>
        <p:spPr bwMode="black">
          <a:xfrm>
            <a:off x="2216621" y="237361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Order to Chaos</a:t>
            </a:r>
          </a:p>
        </p:txBody>
      </p:sp>
      <p:pic>
        <p:nvPicPr>
          <p:cNvPr id="19" name="Content Placeholder 24" descr="A graph of a curve&#10;&#10;Description automatically generated">
            <a:extLst>
              <a:ext uri="{FF2B5EF4-FFF2-40B4-BE49-F238E27FC236}">
                <a16:creationId xmlns:a16="http://schemas.microsoft.com/office/drawing/2014/main" id="{D532D59B-7FFE-28DA-FFE0-36BAF64DC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342" y="1622424"/>
            <a:ext cx="6664285" cy="499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856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E1031-D173-0C8F-814C-DD425BB17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682575"/>
            <a:ext cx="8991600" cy="1645920"/>
          </a:xfrm>
        </p:spPr>
        <p:txBody>
          <a:bodyPr/>
          <a:lstStyle/>
          <a:p>
            <a:r>
              <a:rPr lang="en-US" dirty="0"/>
              <a:t>Mandelbrot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E3F1800-B6B2-EABC-4AB1-309F3BA6B313}"/>
                  </a:ext>
                </a:extLst>
              </p:cNvPr>
              <p:cNvSpPr/>
              <p:nvPr/>
            </p:nvSpPr>
            <p:spPr>
              <a:xfrm>
                <a:off x="2962656" y="3712464"/>
                <a:ext cx="6534150" cy="1078992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E3F1800-B6B2-EABC-4AB1-309F3BA6B3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2656" y="3712464"/>
                <a:ext cx="6534150" cy="1078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1526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B539203-7017-6AD0-B974-201A620E92C1}"/>
              </a:ext>
            </a:extLst>
          </p:cNvPr>
          <p:cNvSpPr txBox="1">
            <a:spLocks/>
          </p:cNvSpPr>
          <p:nvPr/>
        </p:nvSpPr>
        <p:spPr bwMode="black">
          <a:xfrm>
            <a:off x="2216621" y="237361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Real numbers vs. equilibrium position</a:t>
            </a:r>
          </a:p>
        </p:txBody>
      </p:sp>
      <p:pic>
        <p:nvPicPr>
          <p:cNvPr id="3" name="Picture 2" descr="A graph with a blue line&#10;&#10;Description automatically generated">
            <a:extLst>
              <a:ext uri="{FF2B5EF4-FFF2-40B4-BE49-F238E27FC236}">
                <a16:creationId xmlns:a16="http://schemas.microsoft.com/office/drawing/2014/main" id="{E9D8BCAE-5BE1-DD23-AD5F-34B0AE07F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209" y="1567434"/>
            <a:ext cx="6956552" cy="521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37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B539203-7017-6AD0-B974-201A620E92C1}"/>
              </a:ext>
            </a:extLst>
          </p:cNvPr>
          <p:cNvSpPr txBox="1">
            <a:spLocks/>
          </p:cNvSpPr>
          <p:nvPr/>
        </p:nvSpPr>
        <p:spPr bwMode="black">
          <a:xfrm>
            <a:off x="2216621" y="237361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Making the Set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8BBA0CC-BBFC-ADD1-BA7E-D665583457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9" t="19262" r="49775" b="12022"/>
          <a:stretch/>
        </p:blipFill>
        <p:spPr>
          <a:xfrm>
            <a:off x="3096336" y="1548304"/>
            <a:ext cx="5970298" cy="518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37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B539203-7017-6AD0-B974-201A620E92C1}"/>
              </a:ext>
            </a:extLst>
          </p:cNvPr>
          <p:cNvSpPr txBox="1">
            <a:spLocks/>
          </p:cNvSpPr>
          <p:nvPr/>
        </p:nvSpPr>
        <p:spPr bwMode="black">
          <a:xfrm>
            <a:off x="2216621" y="237361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Mandelbrot Set</a:t>
            </a:r>
          </a:p>
        </p:txBody>
      </p:sp>
      <p:pic>
        <p:nvPicPr>
          <p:cNvPr id="5" name="Picture 4" descr="A red and blue fractal set&#10;&#10;Description automatically generated">
            <a:extLst>
              <a:ext uri="{FF2B5EF4-FFF2-40B4-BE49-F238E27FC236}">
                <a16:creationId xmlns:a16="http://schemas.microsoft.com/office/drawing/2014/main" id="{1B165F1E-F3F1-1C0B-47F6-19655A182E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97"/>
          <a:stretch/>
        </p:blipFill>
        <p:spPr>
          <a:xfrm>
            <a:off x="1429349" y="1501407"/>
            <a:ext cx="9333302" cy="532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94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B539203-7017-6AD0-B974-201A620E92C1}"/>
              </a:ext>
            </a:extLst>
          </p:cNvPr>
          <p:cNvSpPr txBox="1">
            <a:spLocks/>
          </p:cNvSpPr>
          <p:nvPr/>
        </p:nvSpPr>
        <p:spPr bwMode="black">
          <a:xfrm>
            <a:off x="2216621" y="237361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Bubbles correspond to number of Equilibrium positions</a:t>
            </a:r>
          </a:p>
        </p:txBody>
      </p:sp>
      <p:pic>
        <p:nvPicPr>
          <p:cNvPr id="4" name="Picture 3" descr="A red and blue fractal set&#10;&#10;Description automatically generated">
            <a:extLst>
              <a:ext uri="{FF2B5EF4-FFF2-40B4-BE49-F238E27FC236}">
                <a16:creationId xmlns:a16="http://schemas.microsoft.com/office/drawing/2014/main" id="{A987DC9C-A53A-22EB-8592-7C44169BF9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97"/>
          <a:stretch/>
        </p:blipFill>
        <p:spPr>
          <a:xfrm>
            <a:off x="1429349" y="1501407"/>
            <a:ext cx="9333302" cy="53220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4BAADA-959D-6C76-B8FA-8D7E4D040DBA}"/>
              </a:ext>
            </a:extLst>
          </p:cNvPr>
          <p:cNvSpPr txBox="1"/>
          <p:nvPr/>
        </p:nvSpPr>
        <p:spPr>
          <a:xfrm>
            <a:off x="6725265" y="3753464"/>
            <a:ext cx="324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57DDA4-296E-CF5F-FFB6-8C4EEB9CC6F5}"/>
              </a:ext>
            </a:extLst>
          </p:cNvPr>
          <p:cNvSpPr txBox="1"/>
          <p:nvPr/>
        </p:nvSpPr>
        <p:spPr>
          <a:xfrm>
            <a:off x="6769510" y="2591764"/>
            <a:ext cx="324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D20476-D9D0-39D2-F28D-B2B2F051A8F1}"/>
              </a:ext>
            </a:extLst>
          </p:cNvPr>
          <p:cNvSpPr txBox="1"/>
          <p:nvPr/>
        </p:nvSpPr>
        <p:spPr>
          <a:xfrm>
            <a:off x="6769510" y="4987261"/>
            <a:ext cx="324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4E5F07-D9A8-0F1B-2496-4CDBB7D32ECE}"/>
              </a:ext>
            </a:extLst>
          </p:cNvPr>
          <p:cNvSpPr txBox="1"/>
          <p:nvPr/>
        </p:nvSpPr>
        <p:spPr>
          <a:xfrm>
            <a:off x="5358581" y="3753464"/>
            <a:ext cx="324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95DBBB-2711-2927-87EA-60CFE0A4E393}"/>
              </a:ext>
            </a:extLst>
          </p:cNvPr>
          <p:cNvSpPr txBox="1"/>
          <p:nvPr/>
        </p:nvSpPr>
        <p:spPr>
          <a:xfrm>
            <a:off x="4827638" y="3753464"/>
            <a:ext cx="324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6511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8BF3B03-BB55-6AFB-8253-D9A75B07778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8BF3B03-BB55-6AFB-8253-D9A75B0777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2889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09F75-E436-F682-7781-C00569567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384" y="2479256"/>
            <a:ext cx="4486656" cy="1899487"/>
          </a:xfrm>
        </p:spPr>
        <p:txBody>
          <a:bodyPr>
            <a:normAutofit/>
          </a:bodyPr>
          <a:lstStyle/>
          <a:p>
            <a:r>
              <a:rPr lang="en-US" dirty="0"/>
              <a:t>Comparing equilibrium position to Mandelbrot set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BAE2C2E2-7DEF-2053-CB20-C943CF8B4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4649" t="19033" r="53404" b="14579"/>
          <a:stretch/>
        </p:blipFill>
        <p:spPr>
          <a:xfrm>
            <a:off x="7486841" y="701054"/>
            <a:ext cx="4200716" cy="5455891"/>
          </a:xfrm>
        </p:spPr>
      </p:pic>
    </p:spTree>
    <p:extLst>
      <p:ext uri="{BB962C8B-B14F-4D97-AF65-F5344CB8AC3E}">
        <p14:creationId xmlns:p14="http://schemas.microsoft.com/office/powerpoint/2010/main" val="1083392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C15F30-3E77-54A2-559F-59E0999938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Found in nature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6FC63-0BE6-80E0-5EC0-76DAA494DB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Population dynamics</a:t>
            </a:r>
          </a:p>
          <a:p>
            <a:r>
              <a:rPr lang="en-US" dirty="0"/>
              <a:t>Epidemiology</a:t>
            </a:r>
          </a:p>
          <a:p>
            <a:r>
              <a:rPr lang="en-US" dirty="0"/>
              <a:t>Convective rolls</a:t>
            </a:r>
          </a:p>
          <a:p>
            <a:r>
              <a:rPr lang="en-US" dirty="0"/>
              <a:t>Introduction to chaos</a:t>
            </a:r>
          </a:p>
          <a:p>
            <a:r>
              <a:rPr lang="en-US" dirty="0"/>
              <a:t>Water dripping from a faucet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C4F96-6B4C-920E-F559-E83FD20F10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31335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Local</a:t>
            </a:r>
          </a:p>
          <a:p>
            <a:pPr lvl="1"/>
            <a:r>
              <a:rPr lang="en-US" dirty="0"/>
              <a:t>Saddle-node</a:t>
            </a:r>
          </a:p>
          <a:p>
            <a:pPr lvl="1"/>
            <a:r>
              <a:rPr lang="en-US" dirty="0" err="1"/>
              <a:t>Transciritcal</a:t>
            </a:r>
            <a:endParaRPr lang="en-US" dirty="0"/>
          </a:p>
          <a:p>
            <a:pPr lvl="1"/>
            <a:r>
              <a:rPr lang="en-US" dirty="0"/>
              <a:t>Pitchfork</a:t>
            </a:r>
          </a:p>
          <a:p>
            <a:pPr lvl="1"/>
            <a:r>
              <a:rPr lang="en-US" dirty="0" err="1"/>
              <a:t>Hopf</a:t>
            </a:r>
            <a:endParaRPr lang="en-US" dirty="0"/>
          </a:p>
          <a:p>
            <a:r>
              <a:rPr lang="en-US" dirty="0"/>
              <a:t>Global</a:t>
            </a:r>
          </a:p>
          <a:p>
            <a:pPr lvl="1"/>
            <a:r>
              <a:rPr lang="en-US" dirty="0"/>
              <a:t>Homoclinic</a:t>
            </a:r>
          </a:p>
          <a:p>
            <a:pPr lvl="1"/>
            <a:r>
              <a:rPr lang="en-US" dirty="0"/>
              <a:t>Heteroclinic</a:t>
            </a:r>
          </a:p>
          <a:p>
            <a:pPr lvl="1"/>
            <a:r>
              <a:rPr lang="en-US" dirty="0"/>
              <a:t>Infinite period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F1E7FA-4A8B-618B-ADEA-2B362ED633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Types of Bifurcation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CF9B934-05B6-2121-087A-73F1EF335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706652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708D9-97F3-0943-2B3D-AAB716937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92B57-A06F-5492-1A3F-9618EFA14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8788" indent="-458788">
              <a:buNone/>
            </a:pPr>
            <a:r>
              <a:rPr lang="en-US" b="0" i="0" u="none" strike="noStrike" dirty="0">
                <a:solidFill>
                  <a:schemeClr val="tx1"/>
                </a:solidFill>
                <a:effectLst/>
              </a:rPr>
              <a:t>Alligood, Kathleen T.; Sauer, Tim; Yorke, James (1996). </a:t>
            </a:r>
            <a:r>
              <a:rPr lang="en-US" b="0" i="1" u="none" strike="noStrike" dirty="0">
                <a:solidFill>
                  <a:schemeClr val="tx1"/>
                </a:solidFill>
                <a:effectLst/>
              </a:rPr>
              <a:t>Chaos: An Introduction to Dynamical Systems</a:t>
            </a:r>
            <a:r>
              <a:rPr lang="en-US" b="0" i="0" u="none" strike="noStrike" dirty="0">
                <a:solidFill>
                  <a:schemeClr val="tx1"/>
                </a:solidFill>
                <a:effectLst/>
              </a:rPr>
              <a:t>. </a:t>
            </a:r>
          </a:p>
          <a:p>
            <a:pPr marL="458788" indent="-458788">
              <a:buNone/>
            </a:pPr>
            <a:r>
              <a:rPr lang="en-US" b="0" i="1" strike="noStrike" dirty="0" err="1">
                <a:solidFill>
                  <a:schemeClr val="tx1"/>
                </a:solidFill>
                <a:effectLst/>
              </a:rPr>
              <a:t>Kalogirou</a:t>
            </a:r>
            <a:r>
              <a:rPr lang="en-US" b="0" i="1" strike="noStrike" dirty="0">
                <a:solidFill>
                  <a:schemeClr val="tx1"/>
                </a:solidFill>
                <a:effectLst/>
              </a:rPr>
              <a:t>, A.; </a:t>
            </a:r>
            <a:r>
              <a:rPr lang="en-US" b="0" i="1" strike="noStrike" dirty="0" err="1">
                <a:solidFill>
                  <a:schemeClr val="tx1"/>
                </a:solidFill>
                <a:effectLst/>
              </a:rPr>
              <a:t>Keaveny</a:t>
            </a:r>
            <a:r>
              <a:rPr lang="en-US" b="0" i="1" strike="noStrike" dirty="0">
                <a:solidFill>
                  <a:schemeClr val="tx1"/>
                </a:solidFill>
                <a:effectLst/>
              </a:rPr>
              <a:t>, E. E.; </a:t>
            </a:r>
            <a:r>
              <a:rPr lang="en-US" b="0" i="1" strike="noStrike" dirty="0" err="1">
                <a:solidFill>
                  <a:schemeClr val="tx1"/>
                </a:solidFill>
                <a:effectLst/>
              </a:rPr>
              <a:t>Papageorgiou</a:t>
            </a:r>
            <a:r>
              <a:rPr lang="en-US" b="0" i="1" strike="noStrike" dirty="0">
                <a:solidFill>
                  <a:schemeClr val="tx1"/>
                </a:solidFill>
                <a:effectLst/>
              </a:rPr>
              <a:t>, D. T. (2015). </a:t>
            </a:r>
            <a:r>
              <a:rPr lang="en-US" b="0" i="1" strike="noStrike" dirty="0">
                <a:solidFill>
                  <a:schemeClr val="tx1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"An in-depth numerical study of the two-dimensional Kuramoto–Sivashinsky equation"</a:t>
            </a:r>
            <a:r>
              <a:rPr lang="en-US" b="0" i="1" strike="noStrike" dirty="0">
                <a:solidFill>
                  <a:schemeClr val="tx1"/>
                </a:solidFill>
                <a:effectLst/>
              </a:rPr>
              <a:t>. </a:t>
            </a:r>
          </a:p>
          <a:p>
            <a:pPr marL="458788" indent="-458788">
              <a:buNone/>
            </a:pPr>
            <a:r>
              <a:rPr lang="en-US" b="0" i="0" u="none" strike="noStrike" dirty="0">
                <a:solidFill>
                  <a:schemeClr val="tx1"/>
                </a:solidFill>
                <a:effectLst/>
              </a:rPr>
              <a:t>May, R. Simple mathematical models with very complicated dynamics. Nature 261, 459–467 (1976).</a:t>
            </a:r>
          </a:p>
          <a:p>
            <a:pPr marL="458788" indent="-458788">
              <a:buNone/>
            </a:pPr>
            <a:r>
              <a:rPr lang="en-US" b="0" i="0" u="none" strike="noStrike" dirty="0">
                <a:solidFill>
                  <a:schemeClr val="tx1"/>
                </a:solidFill>
                <a:effectLst/>
              </a:rPr>
              <a:t>R. M. May, D. M. G. Wishart, J. Bray and R. L. Smith Chaos and the Dynamics of Biological Populations Source: Proceedings of the Royal Society of London. Series A, Mathematical and Physical Sciences, Vol. 413, No. 1844, Dynamical Chaos (Sep. 8, 1987), pp. 27-44.</a:t>
            </a:r>
          </a:p>
          <a:p>
            <a:pPr marL="458788" indent="-458788">
              <a:buNone/>
            </a:pPr>
            <a:r>
              <a:rPr lang="en-US" b="0" i="0" u="none" strike="noStrike" dirty="0" err="1">
                <a:solidFill>
                  <a:schemeClr val="tx1"/>
                </a:solidFill>
                <a:effectLst/>
              </a:rPr>
              <a:t>Libchaber</a:t>
            </a:r>
            <a:r>
              <a:rPr lang="en-US" b="0" i="0" u="none" strike="noStrike" dirty="0">
                <a:solidFill>
                  <a:schemeClr val="tx1"/>
                </a:solidFill>
                <a:effectLst/>
              </a:rPr>
              <a:t>, A. &amp; Laroche, C. &amp; Fauve, Stephan. (1982). Period doubling cascade in mercury, a quantitative measurement. </a:t>
            </a:r>
            <a:endParaRPr lang="en-US" b="0" i="0" strike="noStrike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77476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E963F-81FD-EA4D-DF25-2FAD4338E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810475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5C910-0B50-BB3B-8571-AF1977407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1612B00D-C87D-D8DE-3ECE-E0941277A5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3822" t="29487" r="61497" b="36385"/>
          <a:stretch/>
        </p:blipFill>
        <p:spPr>
          <a:xfrm>
            <a:off x="2367724" y="2272044"/>
            <a:ext cx="7456552" cy="4585956"/>
          </a:xfrm>
        </p:spPr>
      </p:pic>
    </p:spTree>
    <p:extLst>
      <p:ext uri="{BB962C8B-B14F-4D97-AF65-F5344CB8AC3E}">
        <p14:creationId xmlns:p14="http://schemas.microsoft.com/office/powerpoint/2010/main" val="867389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EE35C9-76F7-5429-7F33-D12412D848B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EE35C9-76F7-5429-7F33-D12412D848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A graph with a line&#10;&#10;Description automatically generated">
            <a:extLst>
              <a:ext uri="{FF2B5EF4-FFF2-40B4-BE49-F238E27FC236}">
                <a16:creationId xmlns:a16="http://schemas.microsoft.com/office/drawing/2014/main" id="{1A586FE4-FA67-8E38-ED4E-2298433C25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4416" y="2670365"/>
            <a:ext cx="4523316" cy="339248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DEF793-E5F6-FDF6-C122-5DE70B3129D0}"/>
              </a:ext>
            </a:extLst>
          </p:cNvPr>
          <p:cNvSpPr txBox="1"/>
          <p:nvPr/>
        </p:nvSpPr>
        <p:spPr>
          <a:xfrm>
            <a:off x="624416" y="6062853"/>
            <a:ext cx="4523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x = 0.3</a:t>
            </a:r>
          </a:p>
          <a:p>
            <a:r>
              <a:rPr lang="en-US" dirty="0"/>
              <a:t>r = 2</a:t>
            </a:r>
          </a:p>
        </p:txBody>
      </p:sp>
      <p:pic>
        <p:nvPicPr>
          <p:cNvPr id="4" name="Picture 3" descr="A graph with a line&#10;&#10;Description automatically generated">
            <a:extLst>
              <a:ext uri="{FF2B5EF4-FFF2-40B4-BE49-F238E27FC236}">
                <a16:creationId xmlns:a16="http://schemas.microsoft.com/office/drawing/2014/main" id="{B62869D3-D571-3AF6-013F-2B00743F9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5450" y="2670365"/>
            <a:ext cx="4523317" cy="3392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793EF7-59C3-51FB-5352-F2D7A89E35B8}"/>
              </a:ext>
            </a:extLst>
          </p:cNvPr>
          <p:cNvSpPr txBox="1"/>
          <p:nvPr/>
        </p:nvSpPr>
        <p:spPr>
          <a:xfrm>
            <a:off x="6775451" y="6079786"/>
            <a:ext cx="4523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x = 0.3</a:t>
            </a:r>
          </a:p>
          <a:p>
            <a:r>
              <a:rPr lang="en-US" dirty="0"/>
              <a:t>r = 2.5</a:t>
            </a:r>
          </a:p>
        </p:txBody>
      </p:sp>
    </p:spTree>
    <p:extLst>
      <p:ext uri="{BB962C8B-B14F-4D97-AF65-F5344CB8AC3E}">
        <p14:creationId xmlns:p14="http://schemas.microsoft.com/office/powerpoint/2010/main" val="2434268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EE35C9-76F7-5429-7F33-D12412D848B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458675" y="1763773"/>
                <a:ext cx="5274650" cy="646332"/>
              </a:xfrm>
            </p:spPr>
            <p:txBody>
              <a:bodyPr>
                <a:normAutofit fontScale="9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EE35C9-76F7-5429-7F33-D12412D848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458675" y="1763773"/>
                <a:ext cx="5274650" cy="64633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CDEF793-E5F6-FDF6-C122-5DE70B3129D0}"/>
              </a:ext>
            </a:extLst>
          </p:cNvPr>
          <p:cNvSpPr txBox="1"/>
          <p:nvPr/>
        </p:nvSpPr>
        <p:spPr>
          <a:xfrm>
            <a:off x="624416" y="6062853"/>
            <a:ext cx="4523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x = 0.5	   				    Eq. Pos: 1</a:t>
            </a:r>
          </a:p>
          <a:p>
            <a:r>
              <a:rPr lang="en-US" dirty="0"/>
              <a:t>r = 2.5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793EF7-59C3-51FB-5352-F2D7A89E35B8}"/>
              </a:ext>
            </a:extLst>
          </p:cNvPr>
          <p:cNvSpPr txBox="1"/>
          <p:nvPr/>
        </p:nvSpPr>
        <p:spPr>
          <a:xfrm>
            <a:off x="6775451" y="6079786"/>
            <a:ext cx="4523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x = 0.75					    Eq. Pos: 1</a:t>
            </a:r>
          </a:p>
          <a:p>
            <a:r>
              <a:rPr lang="en-US" dirty="0"/>
              <a:t>r = 2.5</a:t>
            </a:r>
          </a:p>
        </p:txBody>
      </p:sp>
      <p:pic>
        <p:nvPicPr>
          <p:cNvPr id="10" name="Content Placeholder 9" descr="A graph with a line&#10;&#10;Description automatically generated">
            <a:extLst>
              <a:ext uri="{FF2B5EF4-FFF2-40B4-BE49-F238E27FC236}">
                <a16:creationId xmlns:a16="http://schemas.microsoft.com/office/drawing/2014/main" id="{FBEC413A-7ED5-2AB4-6438-6AE3AE9597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4415" y="2670365"/>
            <a:ext cx="4523315" cy="3392487"/>
          </a:xfr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B539203-7017-6AD0-B974-201A620E92C1}"/>
              </a:ext>
            </a:extLst>
          </p:cNvPr>
          <p:cNvSpPr txBox="1">
            <a:spLocks/>
          </p:cNvSpPr>
          <p:nvPr/>
        </p:nvSpPr>
        <p:spPr bwMode="black">
          <a:xfrm>
            <a:off x="2027936" y="266389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Changing Initial x</a:t>
            </a:r>
          </a:p>
        </p:txBody>
      </p:sp>
      <p:pic>
        <p:nvPicPr>
          <p:cNvPr id="15" name="Picture 14" descr="A graph with a line&#10;&#10;Description automatically generated">
            <a:extLst>
              <a:ext uri="{FF2B5EF4-FFF2-40B4-BE49-F238E27FC236}">
                <a16:creationId xmlns:a16="http://schemas.microsoft.com/office/drawing/2014/main" id="{771BF1B0-0CC1-CC2F-E5E8-9FB656714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5451" y="2670364"/>
            <a:ext cx="4523316" cy="339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59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EE35C9-76F7-5429-7F33-D12412D848B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458675" y="1763773"/>
                <a:ext cx="5274650" cy="646332"/>
              </a:xfrm>
            </p:spPr>
            <p:txBody>
              <a:bodyPr>
                <a:normAutofit fontScale="9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EE35C9-76F7-5429-7F33-D12412D848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458675" y="1763773"/>
                <a:ext cx="5274650" cy="64633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CDEF793-E5F6-FDF6-C122-5DE70B3129D0}"/>
              </a:ext>
            </a:extLst>
          </p:cNvPr>
          <p:cNvSpPr txBox="1"/>
          <p:nvPr/>
        </p:nvSpPr>
        <p:spPr>
          <a:xfrm>
            <a:off x="624416" y="6062853"/>
            <a:ext cx="4523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x = 0.3					    Eq. Pos: 2</a:t>
            </a:r>
          </a:p>
          <a:p>
            <a:r>
              <a:rPr lang="en-US" dirty="0"/>
              <a:t>r = 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793EF7-59C3-51FB-5352-F2D7A89E35B8}"/>
              </a:ext>
            </a:extLst>
          </p:cNvPr>
          <p:cNvSpPr txBox="1"/>
          <p:nvPr/>
        </p:nvSpPr>
        <p:spPr>
          <a:xfrm>
            <a:off x="6775451" y="6079786"/>
            <a:ext cx="4523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x = 0.3				 	    Eq. Pos: 2</a:t>
            </a:r>
          </a:p>
          <a:p>
            <a:r>
              <a:rPr lang="en-US" dirty="0"/>
              <a:t>r = 3.1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B539203-7017-6AD0-B974-201A620E92C1}"/>
              </a:ext>
            </a:extLst>
          </p:cNvPr>
          <p:cNvSpPr txBox="1">
            <a:spLocks/>
          </p:cNvSpPr>
          <p:nvPr/>
        </p:nvSpPr>
        <p:spPr bwMode="black">
          <a:xfrm>
            <a:off x="2027936" y="266389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Increasing r</a:t>
            </a:r>
          </a:p>
        </p:txBody>
      </p:sp>
      <p:pic>
        <p:nvPicPr>
          <p:cNvPr id="19" name="Picture 18" descr="A graph with blue lines&#10;&#10;Description automatically generated">
            <a:extLst>
              <a:ext uri="{FF2B5EF4-FFF2-40B4-BE49-F238E27FC236}">
                <a16:creationId xmlns:a16="http://schemas.microsoft.com/office/drawing/2014/main" id="{0C8A5464-4A69-8C57-52C2-D498B069F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452" y="2687300"/>
            <a:ext cx="4523315" cy="3392486"/>
          </a:xfrm>
          <a:prstGeom prst="rect">
            <a:avLst/>
          </a:prstGeom>
        </p:spPr>
      </p:pic>
      <p:pic>
        <p:nvPicPr>
          <p:cNvPr id="23" name="Content Placeholder 22" descr="A graph with a blue line&#10;&#10;Description automatically generated">
            <a:extLst>
              <a:ext uri="{FF2B5EF4-FFF2-40B4-BE49-F238E27FC236}">
                <a16:creationId xmlns:a16="http://schemas.microsoft.com/office/drawing/2014/main" id="{E8CC77CC-7D33-D7C2-740C-7AF444A4D0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24414" y="2687299"/>
            <a:ext cx="4523315" cy="3392487"/>
          </a:xfrm>
        </p:spPr>
      </p:pic>
    </p:spTree>
    <p:extLst>
      <p:ext uri="{BB962C8B-B14F-4D97-AF65-F5344CB8AC3E}">
        <p14:creationId xmlns:p14="http://schemas.microsoft.com/office/powerpoint/2010/main" val="2904107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EE35C9-76F7-5429-7F33-D12412D848B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458675" y="1763773"/>
                <a:ext cx="5274650" cy="646332"/>
              </a:xfrm>
            </p:spPr>
            <p:txBody>
              <a:bodyPr>
                <a:normAutofit fontScale="9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EE35C9-76F7-5429-7F33-D12412D848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458675" y="1763773"/>
                <a:ext cx="5274650" cy="64633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CDEF793-E5F6-FDF6-C122-5DE70B3129D0}"/>
              </a:ext>
            </a:extLst>
          </p:cNvPr>
          <p:cNvSpPr txBox="1"/>
          <p:nvPr/>
        </p:nvSpPr>
        <p:spPr>
          <a:xfrm>
            <a:off x="624416" y="6062853"/>
            <a:ext cx="4523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x = 0.3					    Eq. Pos: 4</a:t>
            </a:r>
          </a:p>
          <a:p>
            <a:r>
              <a:rPr lang="en-US" dirty="0"/>
              <a:t>r = 3.5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793EF7-59C3-51FB-5352-F2D7A89E35B8}"/>
              </a:ext>
            </a:extLst>
          </p:cNvPr>
          <p:cNvSpPr txBox="1"/>
          <p:nvPr/>
        </p:nvSpPr>
        <p:spPr>
          <a:xfrm>
            <a:off x="6775451" y="6079786"/>
            <a:ext cx="4523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x = 0.3					    Eq. Pos: 8</a:t>
            </a:r>
          </a:p>
          <a:p>
            <a:r>
              <a:rPr lang="en-US" dirty="0"/>
              <a:t>r = 3.57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B539203-7017-6AD0-B974-201A620E92C1}"/>
              </a:ext>
            </a:extLst>
          </p:cNvPr>
          <p:cNvSpPr txBox="1">
            <a:spLocks/>
          </p:cNvSpPr>
          <p:nvPr/>
        </p:nvSpPr>
        <p:spPr bwMode="black">
          <a:xfrm>
            <a:off x="2027936" y="266389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Increasing r</a:t>
            </a:r>
          </a:p>
        </p:txBody>
      </p:sp>
      <p:pic>
        <p:nvPicPr>
          <p:cNvPr id="17" name="Picture 16" descr="A graph with blue lines&#10;&#10;Description automatically generated">
            <a:extLst>
              <a:ext uri="{FF2B5EF4-FFF2-40B4-BE49-F238E27FC236}">
                <a16:creationId xmlns:a16="http://schemas.microsoft.com/office/drawing/2014/main" id="{68307A76-05E2-C6B5-3B9E-20CC52354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15" y="2638044"/>
            <a:ext cx="4523317" cy="3392488"/>
          </a:xfrm>
          <a:prstGeom prst="rect">
            <a:avLst/>
          </a:prstGeom>
        </p:spPr>
      </p:pic>
      <p:pic>
        <p:nvPicPr>
          <p:cNvPr id="12" name="Content Placeholder 11" descr="A graph with blue lines&#10;&#10;Description automatically generated">
            <a:extLst>
              <a:ext uri="{FF2B5EF4-FFF2-40B4-BE49-F238E27FC236}">
                <a16:creationId xmlns:a16="http://schemas.microsoft.com/office/drawing/2014/main" id="{B78493D7-A71C-06D5-2BA3-ED862D8D5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775450" y="2638045"/>
            <a:ext cx="4588989" cy="3441742"/>
          </a:xfrm>
        </p:spPr>
      </p:pic>
    </p:spTree>
    <p:extLst>
      <p:ext uri="{BB962C8B-B14F-4D97-AF65-F5344CB8AC3E}">
        <p14:creationId xmlns:p14="http://schemas.microsoft.com/office/powerpoint/2010/main" val="720111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EE35C9-76F7-5429-7F33-D12412D848B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458675" y="1763773"/>
                <a:ext cx="5274650" cy="646332"/>
              </a:xfrm>
            </p:spPr>
            <p:txBody>
              <a:bodyPr>
                <a:normAutofit fontScale="9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EE35C9-76F7-5429-7F33-D12412D848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458675" y="1763773"/>
                <a:ext cx="5274650" cy="64633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CDEF793-E5F6-FDF6-C122-5DE70B3129D0}"/>
              </a:ext>
            </a:extLst>
          </p:cNvPr>
          <p:cNvSpPr txBox="1"/>
          <p:nvPr/>
        </p:nvSpPr>
        <p:spPr>
          <a:xfrm>
            <a:off x="624416" y="6062853"/>
            <a:ext cx="4523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x = 0.3					    </a:t>
            </a:r>
          </a:p>
          <a:p>
            <a:r>
              <a:rPr lang="en-US" dirty="0"/>
              <a:t>r = 3.8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B539203-7017-6AD0-B974-201A620E92C1}"/>
              </a:ext>
            </a:extLst>
          </p:cNvPr>
          <p:cNvSpPr txBox="1">
            <a:spLocks/>
          </p:cNvSpPr>
          <p:nvPr/>
        </p:nvSpPr>
        <p:spPr bwMode="black">
          <a:xfrm>
            <a:off x="2027936" y="266389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Aperiodic behavior past r ~ 3.6</a:t>
            </a:r>
          </a:p>
        </p:txBody>
      </p:sp>
      <p:pic>
        <p:nvPicPr>
          <p:cNvPr id="8" name="Content Placeholder 7" descr="A graph showing a number of blue lines&#10;&#10;Description automatically generated">
            <a:extLst>
              <a:ext uri="{FF2B5EF4-FFF2-40B4-BE49-F238E27FC236}">
                <a16:creationId xmlns:a16="http://schemas.microsoft.com/office/drawing/2014/main" id="{EFE9A00B-7942-9BFC-DF26-89411F2B8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4416" y="2670762"/>
            <a:ext cx="4522788" cy="3392091"/>
          </a:xfrm>
        </p:spPr>
      </p:pic>
      <p:pic>
        <p:nvPicPr>
          <p:cNvPr id="15" name="Picture 14" descr="A graph showing a number of blue lines&#10;&#10;Description automatically generated">
            <a:extLst>
              <a:ext uri="{FF2B5EF4-FFF2-40B4-BE49-F238E27FC236}">
                <a16:creationId xmlns:a16="http://schemas.microsoft.com/office/drawing/2014/main" id="{904F4E34-2011-9156-AD01-17BCED387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667" y="2670761"/>
            <a:ext cx="4906241" cy="33920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E95ED8B-7B01-35F9-140E-F87DBCE189EA}"/>
              </a:ext>
            </a:extLst>
          </p:cNvPr>
          <p:cNvSpPr txBox="1"/>
          <p:nvPr/>
        </p:nvSpPr>
        <p:spPr>
          <a:xfrm>
            <a:off x="6471667" y="6062853"/>
            <a:ext cx="4523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x = 0.3					    </a:t>
            </a:r>
          </a:p>
          <a:p>
            <a:r>
              <a:rPr lang="en-US" dirty="0"/>
              <a:t>r = 3.9</a:t>
            </a:r>
          </a:p>
        </p:txBody>
      </p:sp>
    </p:spTree>
    <p:extLst>
      <p:ext uri="{BB962C8B-B14F-4D97-AF65-F5344CB8AC3E}">
        <p14:creationId xmlns:p14="http://schemas.microsoft.com/office/powerpoint/2010/main" val="4027363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426E0-FC48-161B-59CD-B8FF02E74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when we plot equilibrium position vs R?</a:t>
            </a:r>
          </a:p>
        </p:txBody>
      </p:sp>
    </p:spTree>
    <p:extLst>
      <p:ext uri="{BB962C8B-B14F-4D97-AF65-F5344CB8AC3E}">
        <p14:creationId xmlns:p14="http://schemas.microsoft.com/office/powerpoint/2010/main" val="326712463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3926</TotalTime>
  <Words>850</Words>
  <Application>Microsoft Macintosh PowerPoint</Application>
  <PresentationFormat>Widescreen</PresentationFormat>
  <Paragraphs>140</Paragraphs>
  <Slides>23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Aptos</vt:lpstr>
      <vt:lpstr>Arial</vt:lpstr>
      <vt:lpstr>Cambria Math</vt:lpstr>
      <vt:lpstr>Gill Sans MT</vt:lpstr>
      <vt:lpstr>Parcel</vt:lpstr>
      <vt:lpstr>Bifurcation Theory, Recursion, and the Mandelbrot Set</vt:lpstr>
      <vt:lpstr>x_(n+1)=rx_n (〖1-x〗_n)</vt:lpstr>
      <vt:lpstr>Code</vt:lpstr>
      <vt:lpstr>x_(n+1)=rx_n (〖1-x〗_n)</vt:lpstr>
      <vt:lpstr>x_(n+1)=rx_n (〖1-x〗_n)</vt:lpstr>
      <vt:lpstr>x_(n+1)=rx_n (〖1-x〗_n)</vt:lpstr>
      <vt:lpstr>x_(n+1)=rx_n (〖1-x〗_n)</vt:lpstr>
      <vt:lpstr>x_(n+1)=rx_n (〖1-x〗_n)</vt:lpstr>
      <vt:lpstr>What happens when we plot equilibrium position vs R?</vt:lpstr>
      <vt:lpstr>code</vt:lpstr>
      <vt:lpstr>PowerPoint Presentation</vt:lpstr>
      <vt:lpstr>PowerPoint Presentation</vt:lpstr>
      <vt:lpstr>PowerPoint Presentation</vt:lpstr>
      <vt:lpstr>PowerPoint Presentation</vt:lpstr>
      <vt:lpstr>Mandelbrot Set</vt:lpstr>
      <vt:lpstr>PowerPoint Presentation</vt:lpstr>
      <vt:lpstr>PowerPoint Presentation</vt:lpstr>
      <vt:lpstr>PowerPoint Presentation</vt:lpstr>
      <vt:lpstr>PowerPoint Presentation</vt:lpstr>
      <vt:lpstr>Comparing equilibrium position to Mandelbrot set</vt:lpstr>
      <vt:lpstr>Applications</vt:lpstr>
      <vt:lpstr>REFERENCES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Bifurcation Theory, Recursion, and the Mandelbrot Set</dc:title>
  <dc:creator>Bressani, Alessandro Rafael - (abressani)</dc:creator>
  <cp:lastModifiedBy>Bressani, Alessandro Rafael - (abressani)</cp:lastModifiedBy>
  <cp:revision>33</cp:revision>
  <dcterms:created xsi:type="dcterms:W3CDTF">2024-04-26T20:21:34Z</dcterms:created>
  <dcterms:modified xsi:type="dcterms:W3CDTF">2024-04-30T20:40:58Z</dcterms:modified>
</cp:coreProperties>
</file>